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79" r:id="rId13"/>
    <p:sldId id="287" r:id="rId14"/>
    <p:sldId id="289" r:id="rId15"/>
    <p:sldId id="290" r:id="rId16"/>
    <p:sldId id="265" r:id="rId17"/>
    <p:sldId id="266" r:id="rId18"/>
    <p:sldId id="267" r:id="rId19"/>
    <p:sldId id="268" r:id="rId20"/>
    <p:sldId id="270" r:id="rId21"/>
    <p:sldId id="269" r:id="rId22"/>
    <p:sldId id="271" r:id="rId23"/>
    <p:sldId id="275" r:id="rId24"/>
    <p:sldId id="276" r:id="rId25"/>
    <p:sldId id="277" r:id="rId26"/>
    <p:sldId id="280" r:id="rId27"/>
    <p:sldId id="281" r:id="rId28"/>
    <p:sldId id="272" r:id="rId29"/>
    <p:sldId id="274" r:id="rId30"/>
    <p:sldId id="273" r:id="rId31"/>
    <p:sldId id="283" r:id="rId32"/>
    <p:sldId id="284" r:id="rId33"/>
    <p:sldId id="285" r:id="rId34"/>
    <p:sldId id="286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2DEAFC-6B09-428D-B7A9-DBB0BFB2E648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58BDA9-93B9-4136-9986-B367B8822C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3A5D-85A1-4527-96FF-5E47872B7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DDE4-3C77-457B-A3B6-064DD9CE9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E96E8-D4C0-467A-9D6E-D6C59648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A3C0-3E47-43E3-9667-DB21CE74A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B538-3BAF-4CE3-BD6B-D1FB804DA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DBC5-29CF-4332-A6E5-BA83BE484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EBE4-0370-4929-8348-B881E9672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6513-8C15-4247-8F3C-CECE092A7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2323-7A63-4057-94D5-79A34DBED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C012C-E645-4F22-88FD-26B67A9C5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92D3-B719-4511-8A7C-EE03BA20F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1957-5713-497F-A172-6EAC4803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8770-DCB6-499D-91DD-36B5BD020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9F393E-99DC-4C6B-86CE-9274B255B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PTA/OTA </a:t>
            </a:r>
            <a:r>
              <a:rPr lang="en-US" sz="3600" b="1" dirty="0" smtClean="0"/>
              <a:t>106 </a:t>
            </a:r>
            <a:br>
              <a:rPr lang="en-US" sz="3600" b="1" dirty="0" smtClean="0"/>
            </a:br>
            <a:r>
              <a:rPr lang="en-US" sz="3600" b="1" dirty="0" smtClean="0"/>
              <a:t>Unit 2 Lecture 2</a:t>
            </a:r>
            <a:endParaRPr lang="en-US" sz="3600" b="1" dirty="0"/>
          </a:p>
        </p:txBody>
      </p:sp>
      <p:pic>
        <p:nvPicPr>
          <p:cNvPr id="50178" name="Picture 2" descr="C:\Documents and Settings\GaryB\Local Settings\Temporary Internet Files\Content.IE5\N6V60PCZ\MPj043874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Forces involved in Capillary Exchange</a:t>
            </a:r>
          </a:p>
        </p:txBody>
      </p:sp>
      <p:pic>
        <p:nvPicPr>
          <p:cNvPr id="10243" name="Picture 5" descr="177566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43000"/>
            <a:ext cx="7696200" cy="5700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Factors that Affect Capillary Exchange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smtClean="0"/>
              <a:t>Edema = increased Interstitial Fluid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1.  Increased BHP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a.  increased CO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b.  increased blood volume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2.  Increased Permeability of Capillaries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a.  Increased IFOP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b.  Bacteria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c.  Tissue 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Factors that Affect Capillary Exchange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/>
              <a:t>Edema = increased Interstitial Fluid</a:t>
            </a:r>
          </a:p>
          <a:p>
            <a:pPr eaLnBrk="1" hangingPunct="1">
              <a:buFontTx/>
              <a:buNone/>
            </a:pPr>
            <a:r>
              <a:rPr lang="en-US" b="1" smtClean="0"/>
              <a:t>	3.  Decreased reabsorption</a:t>
            </a:r>
          </a:p>
          <a:p>
            <a:pPr eaLnBrk="1" hangingPunct="1">
              <a:buFontTx/>
              <a:buNone/>
            </a:pPr>
            <a:r>
              <a:rPr lang="en-US" b="1" smtClean="0"/>
              <a:t>		a.  Decreased BCOP: liver disease, 			burns, kidney disease</a:t>
            </a:r>
          </a:p>
          <a:p>
            <a:pPr eaLnBrk="1" hangingPunct="1">
              <a:buFontTx/>
              <a:buNone/>
            </a:pPr>
            <a:r>
              <a:rPr lang="en-US" b="1" smtClean="0"/>
              <a:t>		b.  Lymphatic blockage:  cancer and 		parasites</a:t>
            </a:r>
          </a:p>
          <a:p>
            <a:pPr eaLnBrk="1" hangingPunct="1">
              <a:buFontTx/>
              <a:buNone/>
            </a:pPr>
            <a:r>
              <a:rPr lang="en-US" b="1" smtClean="0"/>
              <a:t>	</a:t>
            </a:r>
          </a:p>
          <a:p>
            <a:pPr eaLnBrk="1" hangingPunct="1"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533400" y="304800"/>
            <a:ext cx="8153400" cy="25908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latin typeface="Arial" charset="0"/>
                <a:cs typeface="Lucida Sans Unicode" pitchFamily="34" charset="0"/>
              </a:rPr>
              <a:t>Elephantiasis</a:t>
            </a:r>
            <a:r>
              <a:rPr lang="en-US" sz="2000">
                <a:latin typeface="Arial" charset="0"/>
                <a:cs typeface="Lucida Sans Unicode" pitchFamily="34" charset="0"/>
              </a:rPr>
              <a:t>: </a:t>
            </a:r>
            <a:r>
              <a:rPr lang="en-US" sz="2000" b="1">
                <a:latin typeface="Arial" charset="0"/>
                <a:cs typeface="Lucida Sans Unicode" pitchFamily="34" charset="0"/>
              </a:rPr>
              <a:t> is a rare disorder of the lymphatic system 	caused by parasitic worms such as </a:t>
            </a:r>
            <a:r>
              <a:rPr lang="en-US" sz="2000" b="1" i="1">
                <a:latin typeface="Arial" charset="0"/>
                <a:cs typeface="Lucida Sans Unicode" pitchFamily="34" charset="0"/>
              </a:rPr>
              <a:t>Wuchereria 	bancrofti</a:t>
            </a:r>
            <a:r>
              <a:rPr lang="en-US" sz="2000" b="1">
                <a:latin typeface="Arial" charset="0"/>
                <a:cs typeface="Lucida Sans Unicode" pitchFamily="34" charset="0"/>
              </a:rPr>
              <a:t>, </a:t>
            </a:r>
            <a:r>
              <a:rPr lang="en-US" sz="2000" b="1" i="1">
                <a:latin typeface="Arial" charset="0"/>
                <a:cs typeface="Lucida Sans Unicode" pitchFamily="34" charset="0"/>
              </a:rPr>
              <a:t>Brugia malayi</a:t>
            </a:r>
            <a:r>
              <a:rPr lang="en-US" sz="2000" b="1">
                <a:latin typeface="Arial" charset="0"/>
                <a:cs typeface="Lucida Sans Unicode" pitchFamily="34" charset="0"/>
              </a:rPr>
              <a:t>, and </a:t>
            </a:r>
            <a:r>
              <a:rPr lang="en-US" sz="2000" b="1" i="1">
                <a:latin typeface="Arial" charset="0"/>
                <a:cs typeface="Lucida Sans Unicode" pitchFamily="34" charset="0"/>
              </a:rPr>
              <a:t>B. timori</a:t>
            </a:r>
            <a:r>
              <a:rPr lang="en-US" sz="2000" b="1">
                <a:latin typeface="Arial" charset="0"/>
                <a:cs typeface="Lucida Sans Unicode" pitchFamily="34" charset="0"/>
              </a:rPr>
              <a:t>, all of which are 	transmitted by mosquitos.  Inflammation of the 	lymphatic vessels causes extreme enlargement of the 	affected area, most commonly a limb or parts of the head 	and torso. It occurs most commonly in tropical regions 	and particularly in parts of Africa.</a:t>
            </a:r>
            <a:r>
              <a:rPr lang="en-US" sz="1000">
                <a:latin typeface="Arial" charset="0"/>
                <a:cs typeface="Lucida Sans Unicode" pitchFamily="34" charset="0"/>
              </a:rPr>
              <a:t> </a:t>
            </a:r>
          </a:p>
        </p:txBody>
      </p:sp>
      <p:pic>
        <p:nvPicPr>
          <p:cNvPr id="13315" name="Picture 7" descr="wo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7912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256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elephantiasis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629400" cy="6858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Factors That Affect Circulation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Velocity of Blood: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1.  Measured as the volume of blood that flows through any tissue in a given time period.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2.  Velocity is inversely related to cross-sectional area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Aorta: 3-5 cm2, 40cm/sec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Capillaries:  4,500-6,000 cm2/ 0.1cm/sec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Vena Cava’s: 14cm2, 5-20cm/sec</a:t>
            </a:r>
          </a:p>
        </p:txBody>
      </p:sp>
      <p:pic>
        <p:nvPicPr>
          <p:cNvPr id="17412" name="Picture 6" descr="17756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8938" y="1524000"/>
            <a:ext cx="4938712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7056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Factors That Affect Circulation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19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Resistance: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Measured as the opposition to blood flow through blood vessels due to friction between the blood and vessel walls.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  <a:r>
              <a:rPr lang="en-US" sz="1800" b="1" smtClean="0"/>
              <a:t>1.  Average Vessel radius: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/>
              <a:t>		Resistance is inversely 	proportional to the fourth 	power of the radius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/>
              <a:t>	2.  Blood viscosity:  Resistance is 	directly proportional to 	viscosity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/>
              <a:t>	3.  Total Vessel length:  Resistance is 	directly proportional to vessel 	length</a:t>
            </a:r>
          </a:p>
        </p:txBody>
      </p:sp>
      <p:pic>
        <p:nvPicPr>
          <p:cNvPr id="18436" name="Picture 4" descr="17756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8938" y="1524000"/>
            <a:ext cx="4938712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705600" cy="6096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Factors That Affect Circulation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19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Volume of Blood Flow: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Measured by Cardiac Output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CO = SV x HR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Blood Pressure: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Measured as the Hydrostatic pressure exerted on vessel walls by the blood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Young Adult:  120/80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120 = ventricular systole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80   = ventricular diastole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Mean arterial blood pressure: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MABP = diastolic BP + 1/3(systolic BP – diastolic BP)	</a:t>
            </a:r>
          </a:p>
        </p:txBody>
      </p:sp>
      <p:pic>
        <p:nvPicPr>
          <p:cNvPr id="19460" name="Picture 7" descr="17756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690688"/>
            <a:ext cx="5181600" cy="395605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Factors That Affect Circulation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191000" cy="4572000"/>
          </a:xfrm>
        </p:spPr>
        <p:txBody>
          <a:bodyPr/>
          <a:lstStyle/>
          <a:p>
            <a:pPr eaLnBrk="1" hangingPunct="1"/>
            <a:r>
              <a:rPr lang="en-US" sz="2000" b="1" smtClean="0"/>
              <a:t>Cardiac Output is directly related to blood pressure</a:t>
            </a:r>
          </a:p>
          <a:p>
            <a:pPr eaLnBrk="1" hangingPunct="1">
              <a:buFontTx/>
              <a:buNone/>
            </a:pPr>
            <a:endParaRPr lang="en-US" sz="2000" b="1" smtClean="0"/>
          </a:p>
          <a:p>
            <a:pPr eaLnBrk="1" hangingPunct="1">
              <a:buFontTx/>
              <a:buNone/>
            </a:pPr>
            <a:r>
              <a:rPr lang="en-US" sz="2000" b="1" smtClean="0"/>
              <a:t>	CO = MABP/R</a:t>
            </a:r>
          </a:p>
        </p:txBody>
      </p:sp>
      <p:pic>
        <p:nvPicPr>
          <p:cNvPr id="20484" name="Picture 4" descr="17756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600200"/>
            <a:ext cx="5410200" cy="41306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668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Comparative Structure of Artery and Vein Vessel Walls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</a:t>
            </a:r>
            <a:r>
              <a:rPr lang="en-US" sz="2800" b="1" u="sng" smtClean="0"/>
              <a:t>Arteries</a:t>
            </a:r>
            <a:r>
              <a:rPr lang="en-US" sz="24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	1.  Tunica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a.  Endothelium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b.  Basement 	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c.  Internal elastic lamina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2.  Tuncia Media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a.  Smooth muscle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b.  External elastic lamina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3.  Tuncia Externa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a.  Connective tissue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</a:t>
            </a:r>
          </a:p>
        </p:txBody>
      </p:sp>
      <p:pic>
        <p:nvPicPr>
          <p:cNvPr id="2052" name="Picture 6" descr="1775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9938" y="1524000"/>
            <a:ext cx="46101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Relationship between Blood Pressure, Cuff Pressure, and Korotkoff Sounds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Blood Pressure is measured in the Brachial Artery using a Sphygmomanometer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As cuff pressure drops to a point where it equals systolic pressure the first Korotkoff sound is heard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As cuff pressure continues to drop to the point where it equals Diastolic pressure the last korotkoff sound is heard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Blood pressure is recorded as the first sound (systolic) and the last sound (diastolic) pressure</a:t>
            </a:r>
          </a:p>
        </p:txBody>
      </p:sp>
      <p:pic>
        <p:nvPicPr>
          <p:cNvPr id="21508" name="Picture 6" descr="17757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057400"/>
            <a:ext cx="4953000" cy="3602038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Action of Skeletal Muscle in Venous Return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267200" cy="4114800"/>
          </a:xfrm>
        </p:spPr>
        <p:txBody>
          <a:bodyPr/>
          <a:lstStyle/>
          <a:p>
            <a:pPr eaLnBrk="1" hangingPunct="1"/>
            <a:r>
              <a:rPr lang="en-US" sz="2000" b="1" smtClean="0"/>
              <a:t>While standing at rest venous valves are open</a:t>
            </a:r>
          </a:p>
          <a:p>
            <a:pPr eaLnBrk="1" hangingPunct="1"/>
            <a:r>
              <a:rPr lang="en-US" sz="2000" b="1" smtClean="0"/>
              <a:t>Contraction of muscles pushes blood upward through the proximal valve,  back-pressure closed the distal valve</a:t>
            </a:r>
          </a:p>
          <a:p>
            <a:pPr eaLnBrk="1" hangingPunct="1"/>
            <a:r>
              <a:rPr lang="en-US" sz="2000" b="1" smtClean="0"/>
              <a:t>As muscle relaxes, pressure drops closing the proximal valve.  Higher blood pressure in the foot opens the distal valve allowing blood to flow into section of the vein.</a:t>
            </a:r>
          </a:p>
        </p:txBody>
      </p:sp>
      <p:pic>
        <p:nvPicPr>
          <p:cNvPr id="22532" name="Picture 7" descr="17756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447800"/>
            <a:ext cx="4953000" cy="4953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Summary of Factors that Increase Blood Pressure</a:t>
            </a:r>
          </a:p>
        </p:txBody>
      </p:sp>
      <p:pic>
        <p:nvPicPr>
          <p:cNvPr id="23555" name="Picture 5" descr="177570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7848600" cy="517842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Overview of Hormones that Regulate Blood Pressure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572000" cy="4114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400" b="1" smtClean="0"/>
              <a:t>Cardiac Output: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</a:t>
            </a:r>
            <a:r>
              <a:rPr lang="en-US" sz="2000" b="1" smtClean="0"/>
              <a:t>Increased CO = Increased BP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</a:t>
            </a:r>
            <a:r>
              <a:rPr lang="en-US" sz="2000" b="1" smtClean="0"/>
              <a:t>Increased CO and contractility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	epinephrine from 	Adrenal Medulla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	Norepinephrine from 	sympathetic neurons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</a:t>
            </a:r>
          </a:p>
        </p:txBody>
      </p:sp>
      <p:pic>
        <p:nvPicPr>
          <p:cNvPr id="24580" name="Picture 6" descr="17755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524000"/>
            <a:ext cx="4357688" cy="5334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Overview of Hormones that Regulate Blood Pressure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Systematic Vascular Resistance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1.  Vasoconstriction (increased)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a.  Angiotensin II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b.  ADH (vasopressin)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c.  Epinephrine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d.  Norepinephrine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2.  Vasodilation  (decreased)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a.  ANP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b.  Epinephrine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c.  Nitric Oxide</a:t>
            </a:r>
          </a:p>
        </p:txBody>
      </p:sp>
      <p:pic>
        <p:nvPicPr>
          <p:cNvPr id="25604" name="Picture 6" descr="17756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00200"/>
            <a:ext cx="3613150" cy="52578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Overview of Hormones that Regulate Blood Pressure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657600" cy="4114800"/>
          </a:xfrm>
        </p:spPr>
        <p:txBody>
          <a:bodyPr/>
          <a:lstStyle/>
          <a:p>
            <a:pPr eaLnBrk="1" hangingPunct="1"/>
            <a:r>
              <a:rPr lang="en-US" sz="2400" b="1" smtClean="0"/>
              <a:t>Blood Volume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1.  Increased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	a.  Aldosterone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	b.  ADH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2.  Decreased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	a.  ANP</a:t>
            </a:r>
          </a:p>
        </p:txBody>
      </p:sp>
      <p:pic>
        <p:nvPicPr>
          <p:cNvPr id="26628" name="Picture 6" descr="1777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600200"/>
            <a:ext cx="5181600" cy="51816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0292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Hypovolemic Shock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114800"/>
          </a:xfrm>
        </p:spPr>
        <p:txBody>
          <a:bodyPr/>
          <a:lstStyle/>
          <a:p>
            <a:pPr eaLnBrk="1" hangingPunct="1"/>
            <a:r>
              <a:rPr lang="en-US" sz="2800" b="1" smtClean="0"/>
              <a:t>During to decreased blood volume</a:t>
            </a:r>
          </a:p>
          <a:p>
            <a:pPr eaLnBrk="1" hangingPunct="1"/>
            <a:r>
              <a:rPr lang="en-US" sz="2800" b="1" smtClean="0"/>
              <a:t>Stages of shock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Stage 1:  compensated or nonprogressive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Stage 2:  decompensated or progressive (up to 25% 			loss)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Stage 3:  irreversible shock (death)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Hypovolemic Shock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Stage 1:  compensated or nonprogressive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a.  Activation of the sympathetic nervous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b.  Activation of the renin-angiotensin pathway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c.  Release of ADH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d.  Signs of clinical hypoxia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Stage 2:  decompensated or progressive (up to 25% loss)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a.  Depressed cardiac activity (MABP as low as 60)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b.  Depressed vasocontriction (MABP as low as 40)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c.  Increased capillary permeability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d.  Intravascular clotting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e.  Cellular death occurs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	e.   Respiratory acidosis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Negative Feedback response to Hypovolemic Shock</a:t>
            </a:r>
          </a:p>
        </p:txBody>
      </p:sp>
      <p:pic>
        <p:nvPicPr>
          <p:cNvPr id="29699" name="Picture 5" descr="17757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76400"/>
            <a:ext cx="5715000" cy="515143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8382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CNS Input and Regulation of Cardiac Activity</a:t>
            </a:r>
          </a:p>
        </p:txBody>
      </p:sp>
      <p:pic>
        <p:nvPicPr>
          <p:cNvPr id="30723" name="Picture 5" descr="177571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144000" cy="50419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Comparative Structure of Artery and Vein Vessel Walls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  <a:r>
              <a:rPr lang="en-US" sz="2800" b="1" u="sng" smtClean="0"/>
              <a:t>Veins: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1.  Tuncia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	a.  Endothelium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	b.  Basement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2.  Tuncia Media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	a.  Smooth Muscle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3.  Tuncia Externa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	a.  Connective Tissue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</a:t>
            </a:r>
            <a:r>
              <a:rPr lang="en-US" sz="2800" b="1" u="sng" smtClean="0"/>
              <a:t>Capillary: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	a.  Endothelium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	b.  Basement membrane</a:t>
            </a:r>
          </a:p>
        </p:txBody>
      </p:sp>
      <p:pic>
        <p:nvPicPr>
          <p:cNvPr id="3076" name="Picture 4" descr="1775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531938"/>
            <a:ext cx="5257800" cy="5164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914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ANS Regulation of Cardiac Activity</a:t>
            </a:r>
          </a:p>
        </p:txBody>
      </p:sp>
      <p:pic>
        <p:nvPicPr>
          <p:cNvPr id="31747" name="Picture 5" descr="17757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8915400" cy="5208588"/>
          </a:xfrm>
          <a:noFill/>
          <a:ln>
            <a:solidFill>
              <a:srgbClr val="FFFF99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Arteries and Veins of the Heart</a:t>
            </a:r>
          </a:p>
        </p:txBody>
      </p:sp>
      <p:pic>
        <p:nvPicPr>
          <p:cNvPr id="32771" name="Picture 3" descr="FG21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629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Major Arteries of the Thoracic Region</a:t>
            </a:r>
          </a:p>
        </p:txBody>
      </p:sp>
      <p:pic>
        <p:nvPicPr>
          <p:cNvPr id="33795" name="Picture 3" descr="FG21_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629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Major Arteries of the right side</a:t>
            </a:r>
          </a:p>
        </p:txBody>
      </p:sp>
      <p:pic>
        <p:nvPicPr>
          <p:cNvPr id="34819" name="Picture 3" descr="FG21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29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Veins of the Upper Thoracic Region</a:t>
            </a:r>
          </a:p>
        </p:txBody>
      </p:sp>
      <p:pic>
        <p:nvPicPr>
          <p:cNvPr id="35843" name="Picture 3" descr="FG21_3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295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486400" cy="6858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Classification of Arteries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648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	</a:t>
            </a:r>
            <a:r>
              <a:rPr lang="en-US" sz="2800" b="1" u="sng" smtClean="0"/>
              <a:t>Elastic Arteries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(Conducting arteries)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Aorta, Brachiocephalic, Commom Carotid, Subclavian, Vertebral, Pulmonary, Common Iliac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  <a:r>
              <a:rPr lang="en-US" sz="2800" b="1" u="sng" smtClean="0"/>
              <a:t>Muscular Arteries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(Distributing Arteries)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Brachial artery, radial artery, Popiteal, Common Hepatic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</p:txBody>
      </p:sp>
      <p:pic>
        <p:nvPicPr>
          <p:cNvPr id="4100" name="Picture 6" descr="17756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6538" y="1219200"/>
            <a:ext cx="3489325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1628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Circulation Through a capillary bed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41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	</a:t>
            </a:r>
            <a:r>
              <a:rPr lang="en-US" sz="2800" b="1" u="sng" smtClean="0"/>
              <a:t>Arterioles</a:t>
            </a:r>
            <a:r>
              <a:rPr lang="en-US" sz="2800" b="1" smtClean="0"/>
              <a:t>:</a:t>
            </a:r>
            <a:r>
              <a:rPr lang="en-US" sz="2400" b="1" smtClean="0"/>
              <a:t> deliver blood to capillaries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  <a:r>
              <a:rPr lang="en-US" sz="2800" b="1" u="sng" smtClean="0"/>
              <a:t>Metarterioles</a:t>
            </a:r>
            <a:r>
              <a:rPr lang="en-US" sz="2800" b="1" smtClean="0"/>
              <a:t>:</a:t>
            </a:r>
            <a:r>
              <a:rPr lang="en-US" sz="2400" b="1" smtClean="0"/>
              <a:t>  emerges from arterioles and supplies a group of capillaries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  <a:r>
              <a:rPr lang="en-US" sz="2800" b="1" u="sng" smtClean="0"/>
              <a:t>Thoroughfare Channel</a:t>
            </a:r>
            <a:r>
              <a:rPr lang="en-US" sz="2800" b="1" smtClean="0"/>
              <a:t>:</a:t>
            </a:r>
            <a:r>
              <a:rPr lang="en-US" sz="2400" b="1" smtClean="0"/>
              <a:t>  arise from metarterioles and contain no smooth muscle. Thoroughfares allow blood to bypass the capillary </a:t>
            </a:r>
          </a:p>
        </p:txBody>
      </p:sp>
      <p:pic>
        <p:nvPicPr>
          <p:cNvPr id="5124" name="Picture 6" descr="17756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371600"/>
            <a:ext cx="4340225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0198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Different types of Capillaries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	</a:t>
            </a:r>
            <a:r>
              <a:rPr lang="en-US" sz="2800" b="1" u="sng" smtClean="0"/>
              <a:t>Continuous Capillaries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	Plasma membranes of endothelial cells forms a continuous tube only interrupted by intercellular clefts (gaps between cells) (lungs and muscle)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	</a:t>
            </a:r>
            <a:r>
              <a:rPr lang="en-US" sz="2800" b="1" u="sng" smtClean="0"/>
              <a:t>Fenestrated Capillaries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	Plasma membrane of endothelial cells contain pores or fenestrations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	(Kidney and Villi of small intestines</a:t>
            </a:r>
          </a:p>
        </p:txBody>
      </p:sp>
      <p:pic>
        <p:nvPicPr>
          <p:cNvPr id="6148" name="Picture 6" descr="17756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51475" y="1219200"/>
            <a:ext cx="3387725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0960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Different types of Capillaries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	</a:t>
            </a:r>
            <a:r>
              <a:rPr lang="en-US" sz="2800" b="1" u="sng" smtClean="0"/>
              <a:t>Sinusoids</a:t>
            </a:r>
            <a:r>
              <a:rPr lang="en-US" sz="28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Wider and more winding than other capillaries, with incomplete basement membranes and large fenestrations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(red bone narrow and liver)</a:t>
            </a:r>
          </a:p>
        </p:txBody>
      </p:sp>
      <p:pic>
        <p:nvPicPr>
          <p:cNvPr id="7172" name="Picture 4" descr="17756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6838" y="1143000"/>
            <a:ext cx="3433762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Blood distribution in the Cardiovascular System</a:t>
            </a:r>
          </a:p>
        </p:txBody>
      </p:sp>
      <p:pic>
        <p:nvPicPr>
          <p:cNvPr id="8195" name="Picture 6" descr="17756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74788"/>
            <a:ext cx="5562600" cy="5383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7620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Mechanisms of Capillary Exchange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41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Simple Diffusion: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(CO2, O2, glucose, amino acids, and hormones)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Transcytosis:</a:t>
            </a:r>
            <a:r>
              <a:rPr lang="en-US" sz="2000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Substances enter lumen side of endothelial cells via endocytosis  and exit the other side via exocytosis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Bulk Flow:</a:t>
            </a:r>
            <a:r>
              <a:rPr lang="en-US" sz="2000" b="1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Substances dissolved in fluid are moved toward in the same direction as the fluid</a:t>
            </a:r>
          </a:p>
        </p:txBody>
      </p:sp>
      <p:pic>
        <p:nvPicPr>
          <p:cNvPr id="9220" name="Picture 6" descr="17756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7588" y="1295400"/>
            <a:ext cx="4316412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354</Words>
  <Application>Microsoft Office PowerPoint</Application>
  <PresentationFormat>On-screen Show (4:3)</PresentationFormat>
  <Paragraphs>161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PTA/OTA 106  Unit 2 Lecture 2</vt:lpstr>
      <vt:lpstr>Comparative Structure of Artery and Vein Vessel Walls</vt:lpstr>
      <vt:lpstr>Comparative Structure of Artery and Vein Vessel Walls</vt:lpstr>
      <vt:lpstr>Classification of Arteries</vt:lpstr>
      <vt:lpstr>Circulation Through a capillary bed</vt:lpstr>
      <vt:lpstr>Different types of Capillaries</vt:lpstr>
      <vt:lpstr>Different types of Capillaries</vt:lpstr>
      <vt:lpstr>Blood distribution in the Cardiovascular System</vt:lpstr>
      <vt:lpstr>Mechanisms of Capillary Exchange</vt:lpstr>
      <vt:lpstr>Forces involved in Capillary Exchange</vt:lpstr>
      <vt:lpstr>Factors that Affect Capillary Exchange</vt:lpstr>
      <vt:lpstr>Factors that Affect Capillary Exchange</vt:lpstr>
      <vt:lpstr>PowerPoint Presentation</vt:lpstr>
      <vt:lpstr>PowerPoint Presentation</vt:lpstr>
      <vt:lpstr>PowerPoint Presentation</vt:lpstr>
      <vt:lpstr>Factors That Affect Circulation</vt:lpstr>
      <vt:lpstr>Factors That Affect Circulation</vt:lpstr>
      <vt:lpstr>Factors That Affect Circulation</vt:lpstr>
      <vt:lpstr>Factors That Affect Circulation</vt:lpstr>
      <vt:lpstr>Relationship between Blood Pressure, Cuff Pressure, and Korotkoff Sounds</vt:lpstr>
      <vt:lpstr>Action of Skeletal Muscle in Venous Return</vt:lpstr>
      <vt:lpstr>Summary of Factors that Increase Blood Pressure</vt:lpstr>
      <vt:lpstr>Overview of Hormones that Regulate Blood Pressure</vt:lpstr>
      <vt:lpstr>Overview of Hormones that Regulate Blood Pressure</vt:lpstr>
      <vt:lpstr>Overview of Hormones that Regulate Blood Pressure</vt:lpstr>
      <vt:lpstr>Hypovolemic Shock</vt:lpstr>
      <vt:lpstr>Hypovolemic Shock</vt:lpstr>
      <vt:lpstr>Negative Feedback response to Hypovolemic Shock</vt:lpstr>
      <vt:lpstr>CNS Input and Regulation of Cardiac Activity</vt:lpstr>
      <vt:lpstr>ANS Regulation of Cardiac Activity</vt:lpstr>
      <vt:lpstr>Arteries and Veins of the Heart</vt:lpstr>
      <vt:lpstr>Major Arteries of the Thoracic Region</vt:lpstr>
      <vt:lpstr>Major Arteries of the right side</vt:lpstr>
      <vt:lpstr>Veins of the Upper Thoracic Region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Structure of Artery and Vein Vessel Walls</dc:title>
  <dc:creator>Gary Blevins</dc:creator>
  <cp:lastModifiedBy>GaryB</cp:lastModifiedBy>
  <cp:revision>18</cp:revision>
  <dcterms:created xsi:type="dcterms:W3CDTF">2002-02-20T04:54:32Z</dcterms:created>
  <dcterms:modified xsi:type="dcterms:W3CDTF">2011-10-05T16:44:10Z</dcterms:modified>
</cp:coreProperties>
</file>